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0113604a8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0113604a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0113604a8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0113604a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0113604a8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0113604a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0113604a8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0113604a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0113604a8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0113604a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0113604a8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0113604a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0113604a8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0113604a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113604a8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113604a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0113604a8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0113604a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113604a8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113604a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113604a8_0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113604a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0113604a8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0113604a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0113604a8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0113604a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4" name="Google Shape;84;p1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Raleway"/>
              <a:buNone/>
              <a:defRPr b="1" sz="37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3eJC08RyVQhoMBmfvIpznZt9RBmxCOXw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yoHBhjbV_7MfnsbDj3CMVnZwzWINOwY-/view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mericanpetproducts.org/press_industrytrends.asp" TargetMode="External"/><Relationship Id="rId4" Type="http://schemas.openxmlformats.org/officeDocument/2006/relationships/hyperlink" Target="https://petobesityprevention.org" TargetMode="External"/><Relationship Id="rId5" Type="http://schemas.openxmlformats.org/officeDocument/2006/relationships/hyperlink" Target="https://www.aaha.org/publications/newstat/articles/2020-02/pet-obesity-is-an-epidemic/" TargetMode="External"/><Relationship Id="rId6" Type="http://schemas.openxmlformats.org/officeDocument/2006/relationships/hyperlink" Target="https://rekimotolab.files.wordpress.com/2009/11/154-catlog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ctrTitle"/>
          </p:nvPr>
        </p:nvSpPr>
        <p:spPr>
          <a:xfrm>
            <a:off x="972600" y="1763274"/>
            <a:ext cx="10250700" cy="191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 Care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Rakshith Singh and Tom Clunie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972600" y="1758200"/>
            <a:ext cx="6135300" cy="74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App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972425" y="2771825"/>
            <a:ext cx="7440000" cy="389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Based on Homework 2, smartphone app collected training data by communicating with the smartwatch.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Smartwatch sent Linear Accel and Gyroscope features every 1s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Smartphone stored data in CSV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Use CSV for training in Tensorflow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4600" y="865625"/>
            <a:ext cx="2932200" cy="58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Data Collection Results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838200" y="1360449"/>
            <a:ext cx="10515600" cy="5132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Based on HW2:  send data to phone every second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12 attributes per sensor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/>
              <a:t>Min, max, mean, var, stddev, zcr, mcr, energy, skew, kurtosis, centroid, rms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2 sensors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</a:pPr>
            <a:r>
              <a:rPr lang="en-US"/>
              <a:t>Linear accelerometer, gyroscope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Targeted 3 activity classes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Sleeping:  multiple locations &amp; positions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Moving:  walking and running on flat surfaces and up/down stairs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Active, but not moving:  looking around, standing, sitting while awake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30 minutes data collection for each class.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1824 samples, 1 second each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~600 samples per class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838200" y="136375"/>
            <a:ext cx="104046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Tensorflow training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838200" y="1162325"/>
            <a:ext cx="6733200" cy="5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/>
              <a:t>Created Keras model on Google Colab</a:t>
            </a:r>
            <a:endParaRPr/>
          </a:p>
          <a:p>
            <a:pPr indent="-2159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/>
              <a:t>Single hidden layer with 32 units, softmax output, 927 parameters</a:t>
            </a:r>
            <a:endParaRPr/>
          </a:p>
          <a:p>
            <a:pPr indent="-2159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/>
              <a:t>TF-Lite model size = 4.8KB</a:t>
            </a:r>
            <a:endParaRPr/>
          </a:p>
          <a:p>
            <a:pPr indent="-2159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/>
              <a:t>Some difficulty distinguishing “Active but not moving” class vs others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Training challenges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Need better definition of “Active but not moving class”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Better TF model</a:t>
            </a:r>
            <a:endParaRPr/>
          </a:p>
          <a:p>
            <a:pPr indent="-2159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/>
              <a:t>Observed negligible impact when deployed</a:t>
            </a:r>
            <a:endParaRPr/>
          </a:p>
          <a:p>
            <a:pPr indent="-215900" lvl="0" marL="228600" rtl="0" algn="l">
              <a:lnSpc>
                <a:spcPct val="80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Classes: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C1: Sleeping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C2: Active/not moving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○"/>
            </a:pPr>
            <a:r>
              <a:rPr lang="en-US"/>
              <a:t>C3: Active/moving</a:t>
            </a:r>
            <a:endParaRPr/>
          </a:p>
        </p:txBody>
      </p:sp>
      <p:pic>
        <p:nvPicPr>
          <p:cNvPr id="174" name="Google Shape;174;p2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6506" y="370122"/>
            <a:ext cx="3986700" cy="27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2039" y="3429000"/>
            <a:ext cx="3781226" cy="333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972600" y="1758200"/>
            <a:ext cx="6135300" cy="7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App - Smartphone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972425" y="2771825"/>
            <a:ext cx="6903600" cy="386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Monitor Switch to turn on and off Activity Monitoring - Monitoring conducted in the background using Android Job Scheduler.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Job scheduled every 15 mins, to communicate with Smartwatch and collect prediction dump.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Predictions and its analysis stored in SQLITE Database on the smartphone.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Stats button launches a new activity to display the Activity Statistics Pie Chart.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Active Monitoring launches a new activity to display Real Time pet activity predictions. 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100" y="752015"/>
            <a:ext cx="3721075" cy="610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Stats Activity and Active Monitoring Activity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100" y="152400"/>
            <a:ext cx="2762633" cy="552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7783" y="152400"/>
            <a:ext cx="2762633" cy="5525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App - Smartwatch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972425" y="2771825"/>
            <a:ext cx="6330600" cy="3226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667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/>
              <a:t>Implemented as custom watch face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/>
              <a:t>Android provides tick event every minute, useful for intelligent power management</a:t>
            </a:r>
            <a:endParaRPr/>
          </a:p>
          <a:p>
            <a:pPr indent="-2667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/>
              <a:t>Performs inference locally, stores statistics temporarily</a:t>
            </a:r>
            <a:endParaRPr/>
          </a:p>
          <a:p>
            <a:pPr indent="-26670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/>
              <a:t>Responds to requests from phone:</a:t>
            </a:r>
            <a:endParaRPr/>
          </a:p>
          <a:p>
            <a:pPr indent="-2667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Accumulated statistics</a:t>
            </a:r>
            <a:endParaRPr/>
          </a:p>
          <a:p>
            <a:pPr indent="-2667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Current activity</a:t>
            </a:r>
            <a:endParaRPr/>
          </a:p>
          <a:p>
            <a:pPr indent="-266700" lvl="0" marL="2286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2400"/>
              <a:buChar char="●"/>
            </a:pPr>
            <a:r>
              <a:rPr lang="en-US"/>
              <a:t>Manages device/sensors power state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125" y="634651"/>
            <a:ext cx="4665876" cy="622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Deployment of TF-Lite Model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Problem:  both devices can run TF-Lite model, so where should it be done?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Watch resources (memory, battery) are limited compared to modern smartphone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Sensor data:  ~0.4KB/sec of sensor data = ~1.4MB/hour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Watch can be disconnected from phone for many hours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Watch needs a way to manage power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Solution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Run activity prediction on the watch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Store total time for each class locally, push to phone on demand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No need to store sensor data, just predict class and accumulate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Inference benchmark:  &lt; 0.1ms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2400"/>
              <a:buChar char="○"/>
            </a:pPr>
            <a:r>
              <a:rPr lang="en-US"/>
              <a:t>Can use activity class for power management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Watch energy optimization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838200" y="1554481"/>
            <a:ext cx="10515600" cy="264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Char char="●"/>
            </a:pPr>
            <a:r>
              <a:rPr lang="en-US" sz="2040"/>
              <a:t>Problem:  </a:t>
            </a:r>
            <a:r>
              <a:rPr lang="en-US" sz="2040"/>
              <a:t>4-5</a:t>
            </a:r>
            <a:r>
              <a:rPr lang="en-US" sz="2040"/>
              <a:t> hour watch life with naïve implementation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Char char="●"/>
            </a:pPr>
            <a:r>
              <a:rPr lang="en-US" sz="2040"/>
              <a:t>Solution: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/>
              <a:t>Cat sleeps more than half of the day, so power down to save energy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/>
              <a:t>Use native Android trigger to “wake up” when movement detected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/>
              <a:t>Use partial wakelock to keep sensors active at 1s intervals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/>
              <a:t>Use local inference to detect 5 minutes of inactivity, then disable sensors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40"/>
              <a:buChar char="●"/>
            </a:pPr>
            <a:r>
              <a:rPr lang="en-US" sz="2040"/>
              <a:t>Result: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/>
              <a:t>Energy reduced from ~90mA/hr to 21.5 mA/hr</a:t>
            </a:r>
            <a:endParaRPr sz="1700"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ts val="1700"/>
              <a:buChar char="○"/>
            </a:pPr>
            <a:r>
              <a:rPr lang="en-US" sz="1700"/>
              <a:t>Additional improvements possible with coarser classification (&gt;1s) at cost of accuracy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4432766"/>
            <a:ext cx="5072888" cy="206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913" y="4571264"/>
            <a:ext cx="4174093" cy="192161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6390431" y="4294265"/>
            <a:ext cx="39550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Battery% vs time (h)</a:t>
            </a:r>
            <a:endParaRPr/>
          </a:p>
        </p:txBody>
      </p:sp>
      <p:sp>
        <p:nvSpPr>
          <p:cNvPr id="212" name="Google Shape;212;p32"/>
          <p:cNvSpPr txBox="1"/>
          <p:nvPr/>
        </p:nvSpPr>
        <p:spPr>
          <a:xfrm>
            <a:off x="1397116" y="4294266"/>
            <a:ext cx="39550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Battery Consumption (mA/hr)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752875" y="2919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descr="A picture containing electronics, device&#10;&#10;Description automatically generated" id="218" name="Google Shape;218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653614"/>
            <a:ext cx="2775386" cy="555077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752874" y="1490466"/>
            <a:ext cx="5073900" cy="47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monitored Gavin for a total of 12.5 hrs on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2nd between 12am and 12:30pm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observed that Gavin spent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30k seconds ~ 8.3 hrs Sleeping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1.3k seconds ~ ½ hr Active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14k seconds ~ 3.9 hrs Inactive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distance covered was ~ 0.7 Miles  ( 80cms/s * Active Time ( in seconds ).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4"/>
          <p:cNvSpPr txBox="1"/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/>
              <a:t>Demo 1 – Inactive to active, and back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643468" y="2561843"/>
            <a:ext cx="33639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227" name="Google Shape;227;p34" title="VID_20200502_112034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300" y="0"/>
            <a:ext cx="7537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913800" y="1819051"/>
            <a:ext cx="11036700" cy="141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 Obesity is an Epidemic!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5"/>
          <p:cNvSpPr txBox="1"/>
          <p:nvPr>
            <p:ph type="title"/>
          </p:nvPr>
        </p:nvSpPr>
        <p:spPr>
          <a:xfrm>
            <a:off x="643468" y="623392"/>
            <a:ext cx="3363974" cy="160706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/>
              <a:t>Demo 2 – Sleeping</a:t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643468" y="2638043"/>
            <a:ext cx="3363974" cy="3415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rtl="0" algn="l">
              <a:lnSpc>
                <a:spcPct val="90000"/>
              </a:lnSpc>
              <a:spcBef>
                <a:spcPts val="0"/>
              </a:spcBef>
              <a:spcAft>
                <a:spcPts val="210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235" name="Google Shape;235;p35" title="VID_20200502_1445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300" y="0"/>
            <a:ext cx="75377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https://www.americanpetproducts.org/press_industrytrends.asp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https://petobesityprevention.org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https://www.aaha.org/publications/newstat/articles/2020-02/pet-obesity-is-an-epidemic/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https://rekimotolab.files.wordpress.com/2009/11/154-catlog.pdf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3090" l="0" r="0" t="-3090"/>
          <a:stretch/>
        </p:blipFill>
        <p:spPr>
          <a:xfrm>
            <a:off x="833838" y="439800"/>
            <a:ext cx="10524321" cy="552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957950" y="1898475"/>
            <a:ext cx="10587900" cy="441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67% of American Households own a Pet ( ~84.9 Million homes ). Pet Industry is estimated to be worth around $62 Billion in 2020. </a:t>
            </a:r>
            <a:endParaRPr/>
          </a:p>
          <a:p>
            <a:pPr indent="-336550" lvl="0" marL="457200" rtl="0" algn="l">
              <a:spcBef>
                <a:spcPts val="21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In 2018, an estimated 60% of cats and 56% of dogs in the United States were overweight or obese.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21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Dogs and Cats are considered overweight if they are at least 10%–20% heavier than their ideal weight.</a:t>
            </a:r>
            <a:endParaRPr/>
          </a:p>
          <a:p>
            <a:pPr indent="-336550" lvl="0" marL="457200" rtl="0" algn="l">
              <a:spcBef>
                <a:spcPts val="210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 Obesity in pets is associated with serious health conditions, such as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/>
              <a:t>Cardiovascular disease</a:t>
            </a:r>
            <a:endParaRPr/>
          </a:p>
          <a:p>
            <a:pPr indent="-323850" lvl="1" marL="914400" rtl="0" algn="l">
              <a:spcBef>
                <a:spcPts val="2100"/>
              </a:spcBef>
              <a:spcAft>
                <a:spcPts val="0"/>
              </a:spcAft>
              <a:buSzPts val="1500"/>
              <a:buChar char="○"/>
            </a:pPr>
            <a:r>
              <a:rPr lang="en-US"/>
              <a:t>Joint Disorders</a:t>
            </a:r>
            <a:endParaRPr/>
          </a:p>
          <a:p>
            <a:pPr indent="-323850" lvl="1" marL="914400" rtl="0" algn="l">
              <a:spcBef>
                <a:spcPts val="2100"/>
              </a:spcBef>
              <a:spcAft>
                <a:spcPts val="2100"/>
              </a:spcAft>
              <a:buSzPts val="1500"/>
              <a:buChar char="○"/>
            </a:pPr>
            <a:r>
              <a:rPr lang="en-US"/>
              <a:t>Metabolic abnormalities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Previous Works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As per our research, we found only one paper related to Cat Activity Prediction.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The authors used a custom made microcontroller equipped with a camera, accelerometer and GPS.  Their prediction accuracy was not revealed and research was focused more on logging the cat’s everyday life and interactions.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Commercially available Pet “Fitness Trackers” are based on GPS and don’t provide any performance guarantees or metrics to measure accuracy.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Due to travel and social distancing restrictions, we were unable to retrieve many pets for data collection and testing.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Data Collection on Pets is particularly challenging. Cats are notoriously lazy pets, but d</a:t>
            </a:r>
            <a:r>
              <a:rPr lang="en-US"/>
              <a:t>ogs on the other hand would be more active.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W</a:t>
            </a:r>
            <a:r>
              <a:rPr lang="en-US"/>
              <a:t>e had to be careful to avoid a skewed training dataset.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User App used Android’s  Job Scheduler, which schedules our task at 15 mins intervals. This made testing our app inefficient and time constraining.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Solution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972600" y="2771824"/>
            <a:ext cx="10251600" cy="339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We developed a Smartwatch/Smartphone Activity Tracker for Pets which can -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US"/>
              <a:t>Track and Monitor Pet activities throughout the day and store it in a database for analysis.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US"/>
              <a:t>Provide an Active Monitoring feature to predict what your pet is up to in real time. </a:t>
            </a:r>
            <a:br>
              <a:rPr lang="en-US"/>
            </a:b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2 sets of Smartwatch and Smartphone Apps were developed (4 apps total)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US"/>
              <a:t>Training Apps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Watch:  collect sensor data every 1s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Phone:  classify activity based on watch sensor data, store to CSV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-US"/>
              <a:t>User Apps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Watch:  predict activity based on sensor data, accumulate stats</a:t>
            </a:r>
            <a:endParaRPr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/>
              <a:t>Phone: App for pet owners to view Pet Activity Stats, along with real-time activity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679975" y="1746000"/>
            <a:ext cx="8756700" cy="729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- Hardware,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Sensors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679975" y="3137600"/>
            <a:ext cx="6818100" cy="290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Google Pixel 2 running Android 10.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Fossil Sport 4th Gen Smartwatch running Android’s Wear OS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Communication via WiFi and BLE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Linear Accelerometer and Gyroscope.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Android Studio SDK for App development.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Both Smartwatch and Smartphone applications ( User and Training ) were developed using Android API lvl 29.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Google Colab for Tensorflow model development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25" y="804650"/>
            <a:ext cx="3175124" cy="558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Test subject</a:t>
            </a:r>
            <a:endParaRPr/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“Gavin”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~13 year old male Snowshoe cat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/>
              <a:t>Watch attached to harness using wristband</a:t>
            </a:r>
            <a:endParaRPr/>
          </a:p>
          <a:p>
            <a:pPr indent="-184150" lvl="0" marL="28575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 grey and white cat with its mouth open&#10;&#10;Description automatically generated" id="154" name="Google Shape;154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3275" l="-146" r="4272" t="390"/>
          <a:stretch/>
        </p:blipFill>
        <p:spPr>
          <a:xfrm>
            <a:off x="5832476" y="987425"/>
            <a:ext cx="4659999" cy="494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